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13"/>
  </p:notesMasterIdLst>
  <p:sldIdLst>
    <p:sldId id="317" r:id="rId5"/>
    <p:sldId id="321" r:id="rId6"/>
    <p:sldId id="322" r:id="rId7"/>
    <p:sldId id="323" r:id="rId8"/>
    <p:sldId id="326" r:id="rId9"/>
    <p:sldId id="327" r:id="rId10"/>
    <p:sldId id="324" r:id="rId11"/>
    <p:sldId id="32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BF9000"/>
    <a:srgbClr val="181717"/>
    <a:srgbClr val="FFFF00"/>
    <a:srgbClr val="F4B183"/>
    <a:srgbClr val="0B0925"/>
    <a:srgbClr val="FB924B"/>
    <a:srgbClr val="171349"/>
    <a:srgbClr val="1C1759"/>
    <a:srgbClr val="FF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66BD69-12E2-474B-9AEA-F7C325E0B2CC}" v="149" dt="2022-04-27T22:47:54.622"/>
    <p1510:client id="{B9753ACB-2B30-4FD4-AF7B-64C767C73297}" v="21" dt="2022-05-04T02:37:13.8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8"/>
    <p:restoredTop sz="95119" autoAdjust="0"/>
  </p:normalViewPr>
  <p:slideViewPr>
    <p:cSldViewPr snapToGrid="0">
      <p:cViewPr varScale="1">
        <p:scale>
          <a:sx n="153" d="100"/>
          <a:sy n="153" d="100"/>
        </p:scale>
        <p:origin x="37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4BB0E-0173-4164-90CC-95E902B94681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0504B-3F95-4AA7-93AB-5488FF4BCC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607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0504B-3F95-4AA7-93AB-5488FF4BCC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885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0504B-3F95-4AA7-93AB-5488FF4BCCB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66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4F8B52-A106-BF49-B704-F308B79F8D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5779" y="3616451"/>
            <a:ext cx="7345428" cy="1508125"/>
          </a:xfrm>
        </p:spPr>
        <p:txBody>
          <a:bodyPr>
            <a:noAutofit/>
          </a:bodyPr>
          <a:lstStyle>
            <a:lvl1pPr>
              <a:defRPr sz="2800">
                <a:solidFill>
                  <a:srgbClr val="990000"/>
                </a:solidFill>
              </a:defRPr>
            </a:lvl1pPr>
          </a:lstStyle>
          <a:p>
            <a:r>
              <a:rPr lang="en-US"/>
              <a:t>Title of presentation goes here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230BC80-1F3F-EB4E-9688-227D1F406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779" y="5187195"/>
            <a:ext cx="7345428" cy="100019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图片 4" descr="手机屏幕的截图&#10;&#10;中度可信度描述已自动生成">
            <a:extLst>
              <a:ext uri="{FF2B5EF4-FFF2-40B4-BE49-F238E27FC236}">
                <a16:creationId xmlns:a16="http://schemas.microsoft.com/office/drawing/2014/main" id="{46351B7C-1A49-47FB-B2E7-E7A72EFCD9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156"/>
            <a:ext cx="4281510" cy="1508125"/>
          </a:xfrm>
          <a:prstGeom prst="rect">
            <a:avLst/>
          </a:prstGeom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1ED2272E-242C-431A-83E0-F2BDB29687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95869" y="6381183"/>
            <a:ext cx="1696131" cy="278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2FC0BF39-9E32-4C6C-B725-EDFB327CC98E}" type="datetime3">
              <a:rPr lang="en-US" altLang="zh-CN" sz="1800" b="0" smtClean="0">
                <a:solidFill>
                  <a:srgbClr val="C00000"/>
                </a:solidFill>
                <a:latin typeface="Helvetica" panose="020B0604020202030204" pitchFamily="34" charset="0"/>
                <a:ea typeface="华文楷体" panose="02010600040101010101" pitchFamily="2" charset="-122"/>
              </a:rPr>
              <a:t>9 May 2023</a:t>
            </a:fld>
            <a:endParaRPr lang="zh-CN" altLang="en-US" sz="1800" b="0">
              <a:solidFill>
                <a:srgbClr val="C00000"/>
              </a:solidFill>
              <a:latin typeface="Helvetica" panose="020B0604020202030204" pitchFamily="34" charset="0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7975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AF6AD15-8C51-2041-A5A2-E9EEC084E1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8361" y="1811339"/>
            <a:ext cx="10975279" cy="425079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D8651-561A-4B4B-BCA3-EF94314E60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8361" y="346075"/>
            <a:ext cx="10975279" cy="1320800"/>
          </a:xfrm>
        </p:spPr>
        <p:txBody>
          <a:bodyPr/>
          <a:lstStyle>
            <a:lvl1pPr marL="0" indent="0">
              <a:buNone/>
              <a:defRPr b="1" i="0">
                <a:solidFill>
                  <a:srgbClr val="99000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12" descr="Formal_Viterbi_CardOnTrans.eps">
            <a:extLst>
              <a:ext uri="{FF2B5EF4-FFF2-40B4-BE49-F238E27FC236}">
                <a16:creationId xmlns:a16="http://schemas.microsoft.com/office/drawing/2014/main" id="{64716684-47FF-4690-BC2A-5DB3C2A4A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6" y="26459"/>
            <a:ext cx="2617692" cy="916192"/>
          </a:xfrm>
          <a:prstGeom prst="rect">
            <a:avLst/>
          </a:prstGeom>
        </p:spPr>
      </p:pic>
      <p:sp>
        <p:nvSpPr>
          <p:cNvPr id="10" name="Rectangle 18">
            <a:extLst>
              <a:ext uri="{FF2B5EF4-FFF2-40B4-BE49-F238E27FC236}">
                <a16:creationId xmlns:a16="http://schemas.microsoft.com/office/drawing/2014/main" id="{AAC39320-3B9F-4A3A-BE35-5446970D7A4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19901" y="6381750"/>
            <a:ext cx="111769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b="1">
                <a:solidFill>
                  <a:srgbClr val="C00000"/>
                </a:solidFill>
                <a:latin typeface="Helvetica" panose="020B0604020202030204" pitchFamily="34" charset="0"/>
                <a:ea typeface="华文楷体" panose="02010600040101010101" pitchFamily="2" charset="-122"/>
              </a:rPr>
              <a:t>- </a:t>
            </a:r>
            <a:fld id="{ED1B09D7-40BB-4432-8C61-87932DD3AF10}" type="slidenum">
              <a:rPr lang="zh-CN" altLang="en-US" sz="1800" b="1" smtClean="0">
                <a:solidFill>
                  <a:srgbClr val="C00000"/>
                </a:solidFill>
                <a:latin typeface="Helvetica" panose="020B0604020202030204" pitchFamily="34" charset="0"/>
                <a:ea typeface="华文楷体" panose="02010600040101010101" pitchFamily="2" charset="-122"/>
              </a:rPr>
              <a:pPr algn="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‹#›</a:t>
            </a:fld>
            <a:r>
              <a:rPr lang="zh-CN" altLang="en-US" sz="1800" b="1">
                <a:solidFill>
                  <a:srgbClr val="C00000"/>
                </a:solidFill>
                <a:latin typeface="Helvetica" panose="020B0604020202030204" pitchFamily="34" charset="0"/>
                <a:ea typeface="华文楷体" panose="02010600040101010101" pitchFamily="2" charset="-122"/>
              </a:rPr>
              <a:t> </a:t>
            </a:r>
            <a:r>
              <a:rPr lang="en-US" altLang="zh-CN" sz="1800" b="1">
                <a:solidFill>
                  <a:srgbClr val="C00000"/>
                </a:solidFill>
                <a:latin typeface="Helvetica" panose="020B0604020202030204" pitchFamily="34" charset="0"/>
                <a:ea typeface="华文楷体" panose="02010600040101010101" pitchFamily="2" charset="-122"/>
              </a:rPr>
              <a:t>-</a:t>
            </a:r>
            <a:endParaRPr lang="zh-CN" altLang="en-US" sz="1200" b="1">
              <a:solidFill>
                <a:srgbClr val="C00000"/>
              </a:solidFill>
              <a:latin typeface="Helvetica" panose="020B0604020202030204" pitchFamily="34" charset="0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215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1700" y="4597932"/>
            <a:ext cx="6341000" cy="598393"/>
          </a:xfrm>
        </p:spPr>
        <p:txBody>
          <a:bodyPr>
            <a:normAutofit/>
          </a:bodyPr>
          <a:lstStyle>
            <a:lvl1pPr marL="0" indent="0">
              <a:buNone/>
              <a:defRPr sz="28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7B92F4-0C4D-4246-AB41-CCD5CB12899E}"/>
              </a:ext>
            </a:extLst>
          </p:cNvPr>
          <p:cNvCxnSpPr>
            <a:cxnSpLocks/>
          </p:cNvCxnSpPr>
          <p:nvPr userDrawn="1"/>
        </p:nvCxnSpPr>
        <p:spPr>
          <a:xfrm>
            <a:off x="661701" y="5288517"/>
            <a:ext cx="3946017" cy="0"/>
          </a:xfrm>
          <a:prstGeom prst="line">
            <a:avLst/>
          </a:prstGeom>
          <a:ln w="508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2" descr="Formal_Viterbi_CardOnTrans.eps">
            <a:extLst>
              <a:ext uri="{FF2B5EF4-FFF2-40B4-BE49-F238E27FC236}">
                <a16:creationId xmlns:a16="http://schemas.microsoft.com/office/drawing/2014/main" id="{6DDA97C0-2074-4A61-89A5-CEC2AEAA9D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6" y="26459"/>
            <a:ext cx="2617692" cy="916192"/>
          </a:xfrm>
          <a:prstGeom prst="rect">
            <a:avLst/>
          </a:prstGeom>
        </p:spPr>
      </p:pic>
      <p:sp>
        <p:nvSpPr>
          <p:cNvPr id="12" name="Rectangle 18">
            <a:extLst>
              <a:ext uri="{FF2B5EF4-FFF2-40B4-BE49-F238E27FC236}">
                <a16:creationId xmlns:a16="http://schemas.microsoft.com/office/drawing/2014/main" id="{C1B49B7B-190F-4A09-BFE4-BD913F0475C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19901" y="6381750"/>
            <a:ext cx="111769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b="1">
                <a:solidFill>
                  <a:srgbClr val="C00000"/>
                </a:solidFill>
                <a:latin typeface="Helvetica" panose="020B0604020202030204" pitchFamily="34" charset="0"/>
                <a:ea typeface="华文楷体" panose="02010600040101010101" pitchFamily="2" charset="-122"/>
              </a:rPr>
              <a:t>- </a:t>
            </a:r>
            <a:fld id="{ED1B09D7-40BB-4432-8C61-87932DD3AF10}" type="slidenum">
              <a:rPr lang="zh-CN" altLang="en-US" sz="1800" b="1" smtClean="0">
                <a:solidFill>
                  <a:srgbClr val="C00000"/>
                </a:solidFill>
                <a:latin typeface="Helvetica" panose="020B0604020202030204" pitchFamily="34" charset="0"/>
                <a:ea typeface="华文楷体" panose="02010600040101010101" pitchFamily="2" charset="-122"/>
              </a:rPr>
              <a:pPr algn="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‹#›</a:t>
            </a:fld>
            <a:r>
              <a:rPr lang="zh-CN" altLang="en-US" sz="1800" b="1">
                <a:solidFill>
                  <a:srgbClr val="C00000"/>
                </a:solidFill>
                <a:latin typeface="Helvetica" panose="020B0604020202030204" pitchFamily="34" charset="0"/>
                <a:ea typeface="华文楷体" panose="02010600040101010101" pitchFamily="2" charset="-122"/>
              </a:rPr>
              <a:t> </a:t>
            </a:r>
            <a:r>
              <a:rPr lang="en-US" altLang="zh-CN" sz="1800" b="1">
                <a:solidFill>
                  <a:srgbClr val="C00000"/>
                </a:solidFill>
                <a:latin typeface="Helvetica" panose="020B0604020202030204" pitchFamily="34" charset="0"/>
                <a:ea typeface="华文楷体" panose="02010600040101010101" pitchFamily="2" charset="-122"/>
              </a:rPr>
              <a:t>-</a:t>
            </a:r>
            <a:endParaRPr lang="zh-CN" altLang="en-US" sz="1200" b="1">
              <a:solidFill>
                <a:srgbClr val="C00000"/>
              </a:solidFill>
              <a:latin typeface="Helvetica" panose="020B0604020202030204" pitchFamily="34" charset="0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66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ext and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388" y="365126"/>
            <a:ext cx="10967224" cy="1325563"/>
          </a:xfrm>
        </p:spPr>
        <p:txBody>
          <a:bodyPr>
            <a:normAutofit/>
          </a:bodyPr>
          <a:lstStyle>
            <a:lvl1pPr>
              <a:defRPr sz="2800">
                <a:solidFill>
                  <a:srgbClr val="990000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12389" y="1825625"/>
            <a:ext cx="5407412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DF7B5-AB44-2B42-BBD4-F0973364D3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92645" y="1825625"/>
            <a:ext cx="5286967" cy="435133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endParaRPr lang="en-US"/>
          </a:p>
        </p:txBody>
      </p:sp>
      <p:pic>
        <p:nvPicPr>
          <p:cNvPr id="8" name="Picture 12" descr="Formal_Viterbi_CardOnTrans.eps">
            <a:extLst>
              <a:ext uri="{FF2B5EF4-FFF2-40B4-BE49-F238E27FC236}">
                <a16:creationId xmlns:a16="http://schemas.microsoft.com/office/drawing/2014/main" id="{CE94EA21-E17B-4DE6-9A7F-FE1315F0A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6" y="26459"/>
            <a:ext cx="2617692" cy="916192"/>
          </a:xfrm>
          <a:prstGeom prst="rect">
            <a:avLst/>
          </a:prstGeom>
        </p:spPr>
      </p:pic>
      <p:sp>
        <p:nvSpPr>
          <p:cNvPr id="13" name="Rectangle 18">
            <a:extLst>
              <a:ext uri="{FF2B5EF4-FFF2-40B4-BE49-F238E27FC236}">
                <a16:creationId xmlns:a16="http://schemas.microsoft.com/office/drawing/2014/main" id="{DC4B8F59-0134-4065-80DE-06E8B608B9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19901" y="6381750"/>
            <a:ext cx="111769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b="1">
                <a:solidFill>
                  <a:srgbClr val="C00000"/>
                </a:solidFill>
                <a:latin typeface="Helvetica" panose="020B0604020202030204" pitchFamily="34" charset="0"/>
                <a:ea typeface="华文楷体" panose="02010600040101010101" pitchFamily="2" charset="-122"/>
              </a:rPr>
              <a:t>- </a:t>
            </a:r>
            <a:fld id="{ED1B09D7-40BB-4432-8C61-87932DD3AF10}" type="slidenum">
              <a:rPr lang="zh-CN" altLang="en-US" sz="1800" b="1" smtClean="0">
                <a:solidFill>
                  <a:srgbClr val="C00000"/>
                </a:solidFill>
                <a:latin typeface="Helvetica" panose="020B0604020202030204" pitchFamily="34" charset="0"/>
                <a:ea typeface="华文楷体" panose="02010600040101010101" pitchFamily="2" charset="-122"/>
              </a:rPr>
              <a:pPr algn="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‹#›</a:t>
            </a:fld>
            <a:r>
              <a:rPr lang="zh-CN" altLang="en-US" sz="1800" b="1">
                <a:solidFill>
                  <a:srgbClr val="C00000"/>
                </a:solidFill>
                <a:latin typeface="Helvetica" panose="020B0604020202030204" pitchFamily="34" charset="0"/>
                <a:ea typeface="华文楷体" panose="02010600040101010101" pitchFamily="2" charset="-122"/>
              </a:rPr>
              <a:t> </a:t>
            </a:r>
            <a:r>
              <a:rPr lang="en-US" altLang="zh-CN" sz="1800" b="1">
                <a:solidFill>
                  <a:srgbClr val="C00000"/>
                </a:solidFill>
                <a:latin typeface="Helvetica" panose="020B0604020202030204" pitchFamily="34" charset="0"/>
                <a:ea typeface="华文楷体" panose="02010600040101010101" pitchFamily="2" charset="-122"/>
              </a:rPr>
              <a:t>-</a:t>
            </a:r>
            <a:endParaRPr lang="zh-CN" altLang="en-US" sz="1200" b="1">
              <a:solidFill>
                <a:srgbClr val="C00000"/>
              </a:solidFill>
              <a:latin typeface="Helvetica" panose="020B0604020202030204" pitchFamily="34" charset="0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6694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Photo w/ Title &amp;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08B162C-189A-3A49-8CE6-3E1E1613E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9735" y="331060"/>
            <a:ext cx="4970533" cy="57925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64265-1172-4348-81B4-A2A5CC7B5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8665" y="331061"/>
            <a:ext cx="5943600" cy="584849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rgbClr val="99000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147E12-95E0-BF47-8981-B44FA41479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8067" y="981617"/>
            <a:ext cx="5943600" cy="5142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C6E27604-921E-46A2-8028-939DBF04A7C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19901" y="6381750"/>
            <a:ext cx="111769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b="1">
                <a:solidFill>
                  <a:srgbClr val="C00000"/>
                </a:solidFill>
                <a:latin typeface="Helvetica" panose="020B0604020202030204" pitchFamily="34" charset="0"/>
                <a:ea typeface="华文楷体" panose="02010600040101010101" pitchFamily="2" charset="-122"/>
              </a:rPr>
              <a:t>- </a:t>
            </a:r>
            <a:fld id="{ED1B09D7-40BB-4432-8C61-87932DD3AF10}" type="slidenum">
              <a:rPr lang="zh-CN" altLang="en-US" sz="1800" b="1" smtClean="0">
                <a:solidFill>
                  <a:srgbClr val="C00000"/>
                </a:solidFill>
                <a:latin typeface="Helvetica" panose="020B0604020202030204" pitchFamily="34" charset="0"/>
                <a:ea typeface="华文楷体" panose="02010600040101010101" pitchFamily="2" charset="-122"/>
              </a:rPr>
              <a:pPr algn="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‹#›</a:t>
            </a:fld>
            <a:r>
              <a:rPr lang="zh-CN" altLang="en-US" sz="1800" b="1">
                <a:solidFill>
                  <a:srgbClr val="C00000"/>
                </a:solidFill>
                <a:latin typeface="Helvetica" panose="020B0604020202030204" pitchFamily="34" charset="0"/>
                <a:ea typeface="华文楷体" panose="02010600040101010101" pitchFamily="2" charset="-122"/>
              </a:rPr>
              <a:t> </a:t>
            </a:r>
            <a:r>
              <a:rPr lang="en-US" altLang="zh-CN" sz="1800" b="1">
                <a:solidFill>
                  <a:srgbClr val="C00000"/>
                </a:solidFill>
                <a:latin typeface="Helvetica" panose="020B0604020202030204" pitchFamily="34" charset="0"/>
                <a:ea typeface="华文楷体" panose="02010600040101010101" pitchFamily="2" charset="-122"/>
              </a:rPr>
              <a:t>-</a:t>
            </a:r>
            <a:endParaRPr lang="zh-CN" altLang="en-US" sz="1200" b="1">
              <a:solidFill>
                <a:srgbClr val="C00000"/>
              </a:solidFill>
              <a:latin typeface="Helvetica" panose="020B0604020202030204" pitchFamily="34" charset="0"/>
              <a:ea typeface="华文楷体" panose="02010600040101010101" pitchFamily="2" charset="-122"/>
            </a:endParaRPr>
          </a:p>
        </p:txBody>
      </p:sp>
      <p:pic>
        <p:nvPicPr>
          <p:cNvPr id="9" name="Picture 12" descr="Formal_Viterbi_CardOnTrans.eps">
            <a:extLst>
              <a:ext uri="{FF2B5EF4-FFF2-40B4-BE49-F238E27FC236}">
                <a16:creationId xmlns:a16="http://schemas.microsoft.com/office/drawing/2014/main" id="{0BFF9330-7653-476A-AC78-C85E6BA41F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602" y="-63188"/>
            <a:ext cx="2617692" cy="91619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0B9C538-9C8D-4900-A496-8757C52CE509}"/>
              </a:ext>
            </a:extLst>
          </p:cNvPr>
          <p:cNvSpPr/>
          <p:nvPr userDrawn="1"/>
        </p:nvSpPr>
        <p:spPr>
          <a:xfrm>
            <a:off x="0" y="0"/>
            <a:ext cx="143435" cy="5871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62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1D06EBE8-3A16-4DB4-88EE-E120C9518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"/>
                    </a14:imgEffect>
                    <a14:imgEffect>
                      <a14:saturation sat="10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00876" y="-102085"/>
            <a:ext cx="7937919" cy="71046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4F8B52-A106-BF49-B704-F308B79F8D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5779" y="3616451"/>
            <a:ext cx="7345428" cy="1508125"/>
          </a:xfrm>
        </p:spPr>
        <p:txBody>
          <a:bodyPr>
            <a:noAutofit/>
          </a:bodyPr>
          <a:lstStyle>
            <a:lvl1pPr>
              <a:defRPr sz="2800">
                <a:solidFill>
                  <a:srgbClr val="990000"/>
                </a:solidFill>
              </a:defRPr>
            </a:lvl1pPr>
          </a:lstStyle>
          <a:p>
            <a:r>
              <a:rPr lang="en-US"/>
              <a:t>Title of presentation goes here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230BC80-1F3F-EB4E-9688-227D1F406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779" y="5187195"/>
            <a:ext cx="7345428" cy="100019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图片 4" descr="手机屏幕的截图&#10;&#10;中度可信度描述已自动生成">
            <a:extLst>
              <a:ext uri="{FF2B5EF4-FFF2-40B4-BE49-F238E27FC236}">
                <a16:creationId xmlns:a16="http://schemas.microsoft.com/office/drawing/2014/main" id="{46351B7C-1A49-47FB-B2E7-E7A72EFCD91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5156"/>
            <a:ext cx="4281510" cy="1508125"/>
          </a:xfrm>
          <a:prstGeom prst="rect">
            <a:avLst/>
          </a:prstGeom>
        </p:spPr>
      </p:pic>
      <p:sp>
        <p:nvSpPr>
          <p:cNvPr id="7" name="Rectangle 16">
            <a:extLst>
              <a:ext uri="{FF2B5EF4-FFF2-40B4-BE49-F238E27FC236}">
                <a16:creationId xmlns:a16="http://schemas.microsoft.com/office/drawing/2014/main" id="{7688F342-DBB2-4013-996C-F2BF39D55F0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95869" y="6381183"/>
            <a:ext cx="1696131" cy="278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2FC0BF39-9E32-4C6C-B725-EDFB327CC98E}" type="datetime3">
              <a:rPr lang="en-US" altLang="zh-CN" sz="1800" b="0" smtClean="0">
                <a:solidFill>
                  <a:srgbClr val="C00000"/>
                </a:solidFill>
                <a:latin typeface="Helvetica" panose="020B0604020202030204" pitchFamily="34" charset="0"/>
                <a:ea typeface="华文楷体" panose="02010600040101010101" pitchFamily="2" charset="-122"/>
              </a:rPr>
              <a:t>9 May 2023</a:t>
            </a:fld>
            <a:endParaRPr lang="zh-CN" altLang="en-US" sz="1800" b="0">
              <a:solidFill>
                <a:srgbClr val="C00000"/>
              </a:solidFill>
              <a:latin typeface="Helvetica" panose="020B0604020202030204" pitchFamily="34" charset="0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109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35C23D-6E3E-C848-A948-BFBACACD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90494-7750-7645-84A8-92980942A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5F194-3BE6-3E48-B05A-E941132D652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1855" y="6165061"/>
            <a:ext cx="1188957" cy="70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5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66" r:id="rId2"/>
    <p:sldLayoutId id="2147483667" r:id="rId3"/>
    <p:sldLayoutId id="2147483668" r:id="rId4"/>
    <p:sldLayoutId id="2147483669" r:id="rId5"/>
    <p:sldLayoutId id="2147483680" r:id="rId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990000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3AFA48-AD94-A9CE-EACF-B71310B7A7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1232" y="2429511"/>
            <a:ext cx="6269535" cy="1998977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Intel V"/>
              </a:rPr>
              <a:t>CEO</a:t>
            </a:r>
          </a:p>
          <a:p>
            <a:pPr algn="ctr"/>
            <a:r>
              <a:rPr lang="en-US" altLang="zh-CN" sz="4800">
                <a:solidFill>
                  <a:schemeClr val="bg1"/>
                </a:solidFill>
                <a:latin typeface="Intel V"/>
              </a:rPr>
              <a:t>YUANZHE </a:t>
            </a:r>
            <a:r>
              <a:rPr lang="en-US" altLang="zh-CN" sz="4800" dirty="0">
                <a:solidFill>
                  <a:schemeClr val="bg1"/>
                </a:solidFill>
                <a:latin typeface="Intel V"/>
              </a:rPr>
              <a:t>GU</a:t>
            </a:r>
            <a:endParaRPr lang="zh-CN" altLang="en-US" sz="4800" dirty="0">
              <a:solidFill>
                <a:schemeClr val="bg1"/>
              </a:solidFill>
              <a:latin typeface="Intel V"/>
            </a:endParaRPr>
          </a:p>
        </p:txBody>
      </p:sp>
      <p:cxnSp>
        <p:nvCxnSpPr>
          <p:cNvPr id="2" name="Straight Connector 12">
            <a:extLst>
              <a:ext uri="{FF2B5EF4-FFF2-40B4-BE49-F238E27FC236}">
                <a16:creationId xmlns:a16="http://schemas.microsoft.com/office/drawing/2014/main" id="{3C344F74-F05E-FB25-5D9F-D88B5B26DEDD}"/>
              </a:ext>
            </a:extLst>
          </p:cNvPr>
          <p:cNvCxnSpPr>
            <a:cxnSpLocks/>
          </p:cNvCxnSpPr>
          <p:nvPr/>
        </p:nvCxnSpPr>
        <p:spPr>
          <a:xfrm>
            <a:off x="0" y="6308725"/>
            <a:ext cx="9659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477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图: 可选过程 3">
            <a:extLst>
              <a:ext uri="{FF2B5EF4-FFF2-40B4-BE49-F238E27FC236}">
                <a16:creationId xmlns:a16="http://schemas.microsoft.com/office/drawing/2014/main" id="{D3A1226B-ACA0-2A4E-F972-9CB4258A60CB}"/>
              </a:ext>
            </a:extLst>
          </p:cNvPr>
          <p:cNvSpPr/>
          <p:nvPr/>
        </p:nvSpPr>
        <p:spPr>
          <a:xfrm>
            <a:off x="4311341" y="1490183"/>
            <a:ext cx="1023457" cy="620785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Idle</a:t>
            </a:r>
            <a:endParaRPr lang="zh-CN" altLang="en-US" dirty="0"/>
          </a:p>
        </p:txBody>
      </p:sp>
      <p:sp>
        <p:nvSpPr>
          <p:cNvPr id="7" name="流程图: 可选过程 4">
            <a:extLst>
              <a:ext uri="{FF2B5EF4-FFF2-40B4-BE49-F238E27FC236}">
                <a16:creationId xmlns:a16="http://schemas.microsoft.com/office/drawing/2014/main" id="{85DF3A10-0518-A9D0-9E7F-A9B33B9C4CBA}"/>
              </a:ext>
            </a:extLst>
          </p:cNvPr>
          <p:cNvSpPr/>
          <p:nvPr/>
        </p:nvSpPr>
        <p:spPr>
          <a:xfrm>
            <a:off x="6688427" y="1490182"/>
            <a:ext cx="1023457" cy="620785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Header</a:t>
            </a:r>
            <a:endParaRPr lang="zh-CN" altLang="en-US" dirty="0"/>
          </a:p>
        </p:txBody>
      </p:sp>
      <p:sp>
        <p:nvSpPr>
          <p:cNvPr id="8" name="流程图: 可选过程 5">
            <a:extLst>
              <a:ext uri="{FF2B5EF4-FFF2-40B4-BE49-F238E27FC236}">
                <a16:creationId xmlns:a16="http://schemas.microsoft.com/office/drawing/2014/main" id="{60178312-7D54-D29A-1EAF-92F9472C0261}"/>
              </a:ext>
            </a:extLst>
          </p:cNvPr>
          <p:cNvSpPr/>
          <p:nvPr/>
        </p:nvSpPr>
        <p:spPr>
          <a:xfrm>
            <a:off x="6688426" y="3138788"/>
            <a:ext cx="1023457" cy="620785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Payload</a:t>
            </a:r>
            <a:endParaRPr lang="zh-CN" altLang="en-US" dirty="0"/>
          </a:p>
        </p:txBody>
      </p:sp>
      <p:sp>
        <p:nvSpPr>
          <p:cNvPr id="9" name="流程图: 可选过程 6">
            <a:extLst>
              <a:ext uri="{FF2B5EF4-FFF2-40B4-BE49-F238E27FC236}">
                <a16:creationId xmlns:a16="http://schemas.microsoft.com/office/drawing/2014/main" id="{370276AD-6F4F-BC5E-B707-07C7ED2F5894}"/>
              </a:ext>
            </a:extLst>
          </p:cNvPr>
          <p:cNvSpPr/>
          <p:nvPr/>
        </p:nvSpPr>
        <p:spPr>
          <a:xfrm>
            <a:off x="4311340" y="3138788"/>
            <a:ext cx="1023457" cy="620785"/>
          </a:xfrm>
          <a:prstGeom prst="flowChartAlternateProces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CPU</a:t>
            </a:r>
            <a:endParaRPr lang="zh-CN" altLang="en-US" dirty="0"/>
          </a:p>
        </p:txBody>
      </p:sp>
      <p:cxnSp>
        <p:nvCxnSpPr>
          <p:cNvPr id="10" name="直接箭头连接符 8">
            <a:extLst>
              <a:ext uri="{FF2B5EF4-FFF2-40B4-BE49-F238E27FC236}">
                <a16:creationId xmlns:a16="http://schemas.microsoft.com/office/drawing/2014/main" id="{390E2168-2B42-A32D-B6DC-DB0B7BB9D77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334798" y="1800575"/>
            <a:ext cx="1353629" cy="1"/>
          </a:xfrm>
          <a:prstGeom prst="straightConnector1">
            <a:avLst/>
          </a:prstGeom>
          <a:ln w="444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A8FD12D-8C8E-90D7-1E7D-CA88AA38E5D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7200155" y="2110968"/>
            <a:ext cx="1" cy="1027820"/>
          </a:xfrm>
          <a:prstGeom prst="straightConnector1">
            <a:avLst/>
          </a:prstGeom>
          <a:ln w="444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2">
            <a:extLst>
              <a:ext uri="{FF2B5EF4-FFF2-40B4-BE49-F238E27FC236}">
                <a16:creationId xmlns:a16="http://schemas.microsoft.com/office/drawing/2014/main" id="{129674CE-316B-58D9-A9B4-D516B9F8A2ED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5334797" y="3449181"/>
            <a:ext cx="1353629" cy="0"/>
          </a:xfrm>
          <a:prstGeom prst="straightConnector1">
            <a:avLst/>
          </a:prstGeom>
          <a:ln w="444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6">
            <a:extLst>
              <a:ext uri="{FF2B5EF4-FFF2-40B4-BE49-F238E27FC236}">
                <a16:creationId xmlns:a16="http://schemas.microsoft.com/office/drawing/2014/main" id="{65190EB5-94C9-EB24-CE43-8FAA2E5772D6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4823069" y="2110968"/>
            <a:ext cx="1" cy="1027820"/>
          </a:xfrm>
          <a:prstGeom prst="straightConnector1">
            <a:avLst/>
          </a:prstGeom>
          <a:ln w="44450">
            <a:solidFill>
              <a:srgbClr val="F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C69209-2B7A-FFCB-79A4-97B8270BC2FB}"/>
              </a:ext>
            </a:extLst>
          </p:cNvPr>
          <p:cNvGrpSpPr/>
          <p:nvPr/>
        </p:nvGrpSpPr>
        <p:grpSpPr>
          <a:xfrm>
            <a:off x="3610172" y="3902710"/>
            <a:ext cx="3202501" cy="2496610"/>
            <a:chOff x="6594269" y="3588450"/>
            <a:chExt cx="3202501" cy="24966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A5A2F7-4715-D4A7-F1AD-B70FC724DF48}"/>
                </a:ext>
              </a:extLst>
            </p:cNvPr>
            <p:cNvSpPr txBox="1"/>
            <p:nvPr/>
          </p:nvSpPr>
          <p:spPr>
            <a:xfrm>
              <a:off x="6594269" y="4346424"/>
              <a:ext cx="3202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There is a payload match? 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EF67A63-F45A-F738-8D30-E2B0382509FC}"/>
                </a:ext>
              </a:extLst>
            </p:cNvPr>
            <p:cNvCxnSpPr>
              <a:cxnSpLocks/>
            </p:cNvCxnSpPr>
            <p:nvPr/>
          </p:nvCxnSpPr>
          <p:spPr>
            <a:xfrm>
              <a:off x="7787881" y="3588450"/>
              <a:ext cx="0" cy="75545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DE849D-6983-8CF1-34BD-A1C251C4BA9E}"/>
                </a:ext>
              </a:extLst>
            </p:cNvPr>
            <p:cNvSpPr txBox="1"/>
            <p:nvPr/>
          </p:nvSpPr>
          <p:spPr>
            <a:xfrm>
              <a:off x="6594269" y="5684950"/>
              <a:ext cx="3202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128957-A6F2-D3DD-1482-B5CBAD48E763}"/>
              </a:ext>
            </a:extLst>
          </p:cNvPr>
          <p:cNvGrpSpPr/>
          <p:nvPr/>
        </p:nvGrpSpPr>
        <p:grpSpPr>
          <a:xfrm>
            <a:off x="2398015" y="1683483"/>
            <a:ext cx="1708794" cy="2954461"/>
            <a:chOff x="5381742" y="1371738"/>
            <a:chExt cx="1708794" cy="295446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4556FD-A00B-41C4-838E-395A551BD0F7}"/>
                </a:ext>
              </a:extLst>
            </p:cNvPr>
            <p:cNvSpPr txBox="1"/>
            <p:nvPr/>
          </p:nvSpPr>
          <p:spPr>
            <a:xfrm>
              <a:off x="5381742" y="2533328"/>
              <a:ext cx="17087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Drop the packet</a:t>
              </a:r>
            </a:p>
          </p:txBody>
        </p:sp>
        <p:sp>
          <p:nvSpPr>
            <p:cNvPr id="20" name="Arrow: Curved Left 19">
              <a:extLst>
                <a:ext uri="{FF2B5EF4-FFF2-40B4-BE49-F238E27FC236}">
                  <a16:creationId xmlns:a16="http://schemas.microsoft.com/office/drawing/2014/main" id="{7D3A78ED-7EF6-71FE-E77A-94C957C9E737}"/>
                </a:ext>
              </a:extLst>
            </p:cNvPr>
            <p:cNvSpPr/>
            <p:nvPr/>
          </p:nvSpPr>
          <p:spPr>
            <a:xfrm rot="11874308">
              <a:off x="6295769" y="1371738"/>
              <a:ext cx="597000" cy="2954461"/>
            </a:xfrm>
            <a:prstGeom prst="curvedLef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D853F2-6EF8-17F0-FA2F-D81CE1F0CB3A}"/>
              </a:ext>
            </a:extLst>
          </p:cNvPr>
          <p:cNvGrpSpPr/>
          <p:nvPr/>
        </p:nvGrpSpPr>
        <p:grpSpPr>
          <a:xfrm>
            <a:off x="2451065" y="1917157"/>
            <a:ext cx="1714029" cy="3693951"/>
            <a:chOff x="5326508" y="46606"/>
            <a:chExt cx="1714029" cy="369395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0BD437-9DCA-7BE2-FDE5-6E9EB9BED86E}"/>
                </a:ext>
              </a:extLst>
            </p:cNvPr>
            <p:cNvSpPr txBox="1"/>
            <p:nvPr/>
          </p:nvSpPr>
          <p:spPr>
            <a:xfrm>
              <a:off x="5326508" y="1940553"/>
              <a:ext cx="17140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Drop the packet</a:t>
              </a:r>
            </a:p>
          </p:txBody>
        </p:sp>
        <p:sp>
          <p:nvSpPr>
            <p:cNvPr id="23" name="Arrow: Curved Left 22">
              <a:extLst>
                <a:ext uri="{FF2B5EF4-FFF2-40B4-BE49-F238E27FC236}">
                  <a16:creationId xmlns:a16="http://schemas.microsoft.com/office/drawing/2014/main" id="{557237EC-97FB-0661-D12D-79B2578EEB0A}"/>
                </a:ext>
              </a:extLst>
            </p:cNvPr>
            <p:cNvSpPr/>
            <p:nvPr/>
          </p:nvSpPr>
          <p:spPr>
            <a:xfrm rot="11515578">
              <a:off x="6284212" y="46606"/>
              <a:ext cx="536889" cy="3693951"/>
            </a:xfrm>
            <a:prstGeom prst="curvedLef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4E8DBD-3386-3747-F977-8B8D8AA0D3C5}"/>
              </a:ext>
            </a:extLst>
          </p:cNvPr>
          <p:cNvGrpSpPr/>
          <p:nvPr/>
        </p:nvGrpSpPr>
        <p:grpSpPr>
          <a:xfrm>
            <a:off x="3739692" y="3891874"/>
            <a:ext cx="3127066" cy="1940907"/>
            <a:chOff x="6844157" y="4218675"/>
            <a:chExt cx="3127066" cy="1940907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53E517A-0D8B-F97A-26F1-14388B1CC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8249" y="5371877"/>
              <a:ext cx="284" cy="43191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8A4F64-0F96-BAEE-2C49-DFCD11D220C5}"/>
                </a:ext>
              </a:extLst>
            </p:cNvPr>
            <p:cNvSpPr txBox="1"/>
            <p:nvPr/>
          </p:nvSpPr>
          <p:spPr>
            <a:xfrm>
              <a:off x="7082787" y="4974134"/>
              <a:ext cx="2315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No payload match? 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669287-6966-95A3-6EC8-F101FB3B1F49}"/>
                </a:ext>
              </a:extLst>
            </p:cNvPr>
            <p:cNvSpPr txBox="1"/>
            <p:nvPr/>
          </p:nvSpPr>
          <p:spPr>
            <a:xfrm>
              <a:off x="7927533" y="5388867"/>
              <a:ext cx="20436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Inspecting header…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2872A8-98F3-6FF3-DB4D-E1CC5DD6E998}"/>
                </a:ext>
              </a:extLst>
            </p:cNvPr>
            <p:cNvSpPr txBox="1"/>
            <p:nvPr/>
          </p:nvSpPr>
          <p:spPr>
            <a:xfrm>
              <a:off x="6844157" y="5790250"/>
              <a:ext cx="25537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There is a header match?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9A82C6-351F-9943-66B5-CDF9CA12F6D3}"/>
                </a:ext>
              </a:extLst>
            </p:cNvPr>
            <p:cNvCxnSpPr>
              <a:cxnSpLocks/>
            </p:cNvCxnSpPr>
            <p:nvPr/>
          </p:nvCxnSpPr>
          <p:spPr>
            <a:xfrm>
              <a:off x="7908249" y="4218675"/>
              <a:ext cx="0" cy="755459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FE1CEB-FF6E-10A1-F53F-7C4E0004C24A}"/>
              </a:ext>
            </a:extLst>
          </p:cNvPr>
          <p:cNvSpPr txBox="1"/>
          <p:nvPr/>
        </p:nvSpPr>
        <p:spPr>
          <a:xfrm>
            <a:off x="4724154" y="3013080"/>
            <a:ext cx="2743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Integration</a:t>
            </a:r>
          </a:p>
          <a:p>
            <a:pPr algn="ctr"/>
            <a:r>
              <a:rPr lang="en-US" sz="2400">
                <a:solidFill>
                  <a:schemeClr val="bg1"/>
                </a:solidFill>
              </a:rPr>
              <a:t>Accelerator and CPU</a:t>
            </a:r>
          </a:p>
        </p:txBody>
      </p:sp>
    </p:spTree>
    <p:extLst>
      <p:ext uri="{BB962C8B-B14F-4D97-AF65-F5344CB8AC3E}">
        <p14:creationId xmlns:p14="http://schemas.microsoft.com/office/powerpoint/2010/main" val="216309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6DBBA3-4993-AC94-40C8-48167C3CF505}"/>
              </a:ext>
            </a:extLst>
          </p:cNvPr>
          <p:cNvSpPr/>
          <p:nvPr/>
        </p:nvSpPr>
        <p:spPr>
          <a:xfrm>
            <a:off x="4217852" y="2847694"/>
            <a:ext cx="849085" cy="452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hash1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6DDE7-CE94-95C8-6961-DADB28F9C56A}"/>
              </a:ext>
            </a:extLst>
          </p:cNvPr>
          <p:cNvSpPr/>
          <p:nvPr/>
        </p:nvSpPr>
        <p:spPr>
          <a:xfrm>
            <a:off x="4217852" y="3418105"/>
            <a:ext cx="849085" cy="452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hash2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B73853-8FDF-7517-5841-83FC8BD834EF}"/>
              </a:ext>
            </a:extLst>
          </p:cNvPr>
          <p:cNvSpPr/>
          <p:nvPr/>
        </p:nvSpPr>
        <p:spPr>
          <a:xfrm>
            <a:off x="4217852" y="3988516"/>
            <a:ext cx="849085" cy="452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hash3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0C0ADB0-98A7-6F5D-2E69-D281D9E50E94}"/>
              </a:ext>
            </a:extLst>
          </p:cNvPr>
          <p:cNvGrpSpPr/>
          <p:nvPr/>
        </p:nvGrpSpPr>
        <p:grpSpPr>
          <a:xfrm>
            <a:off x="5066937" y="3074117"/>
            <a:ext cx="836023" cy="1140822"/>
            <a:chOff x="5066937" y="3074117"/>
            <a:chExt cx="836023" cy="114082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647C42E-7037-0572-1CF3-3C64680D6513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5066937" y="3074117"/>
              <a:ext cx="8360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F8C113C-045F-EF6A-D57B-844001EF5E93}"/>
                </a:ext>
              </a:extLst>
            </p:cNvPr>
            <p:cNvCxnSpPr>
              <a:cxnSpLocks/>
              <a:stCxn id="3" idx="3"/>
              <a:endCxn id="41" idx="1"/>
            </p:cNvCxnSpPr>
            <p:nvPr/>
          </p:nvCxnSpPr>
          <p:spPr>
            <a:xfrm flipV="1">
              <a:off x="5066937" y="3644525"/>
              <a:ext cx="830217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DEFBB20-FD09-BC1D-E5CF-1836DDED36AA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5066937" y="4214938"/>
              <a:ext cx="83602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Flowchart: Stored Data 35">
            <a:extLst>
              <a:ext uri="{FF2B5EF4-FFF2-40B4-BE49-F238E27FC236}">
                <a16:creationId xmlns:a16="http://schemas.microsoft.com/office/drawing/2014/main" id="{74B0F70E-A7FF-AE7E-64A1-1BD33599E395}"/>
              </a:ext>
            </a:extLst>
          </p:cNvPr>
          <p:cNvSpPr/>
          <p:nvPr/>
        </p:nvSpPr>
        <p:spPr>
          <a:xfrm rot="10800000">
            <a:off x="7849325" y="2973965"/>
            <a:ext cx="661851" cy="1341121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/>
              <a:t>OR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C44267D-D598-87EA-656D-9243A05B73DA}"/>
              </a:ext>
            </a:extLst>
          </p:cNvPr>
          <p:cNvSpPr/>
          <p:nvPr/>
        </p:nvSpPr>
        <p:spPr>
          <a:xfrm>
            <a:off x="5897154" y="2179307"/>
            <a:ext cx="849085" cy="2930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  <a:p>
            <a:pPr algn="ctr"/>
            <a:r>
              <a:rPr lang="en-US"/>
              <a:t>0</a:t>
            </a:r>
          </a:p>
          <a:p>
            <a:pPr algn="ctr"/>
            <a:r>
              <a:rPr lang="en-US"/>
              <a:t>0</a:t>
            </a:r>
          </a:p>
          <a:p>
            <a:pPr algn="ctr"/>
            <a:r>
              <a:rPr lang="en-US"/>
              <a:t>0</a:t>
            </a:r>
          </a:p>
          <a:p>
            <a:pPr algn="ctr"/>
            <a:r>
              <a:rPr lang="en-US"/>
              <a:t>0</a:t>
            </a:r>
          </a:p>
          <a:p>
            <a:pPr algn="ctr"/>
            <a:r>
              <a:rPr lang="en-US"/>
              <a:t>0</a:t>
            </a:r>
          </a:p>
          <a:p>
            <a:pPr algn="ctr"/>
            <a:r>
              <a:rPr lang="en-US"/>
              <a:t>0</a:t>
            </a:r>
          </a:p>
          <a:p>
            <a:pPr algn="ctr"/>
            <a:r>
              <a:rPr lang="en-US"/>
              <a:t>0</a:t>
            </a:r>
          </a:p>
          <a:p>
            <a:pPr algn="ctr"/>
            <a:r>
              <a:rPr lang="en-US"/>
              <a:t>0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5CC6757-4E97-8F6B-D8B8-8BD0110A15B3}"/>
              </a:ext>
            </a:extLst>
          </p:cNvPr>
          <p:cNvGrpSpPr/>
          <p:nvPr/>
        </p:nvGrpSpPr>
        <p:grpSpPr>
          <a:xfrm>
            <a:off x="6746239" y="3074117"/>
            <a:ext cx="1213394" cy="1140822"/>
            <a:chOff x="6268720" y="3074124"/>
            <a:chExt cx="1213394" cy="114082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E7891F4-667B-BE63-9678-2A600E86A4EE}"/>
                </a:ext>
              </a:extLst>
            </p:cNvPr>
            <p:cNvCxnSpPr>
              <a:cxnSpLocks/>
            </p:cNvCxnSpPr>
            <p:nvPr/>
          </p:nvCxnSpPr>
          <p:spPr>
            <a:xfrm>
              <a:off x="6274526" y="3074124"/>
              <a:ext cx="1180012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D97FC8B-2A9F-6872-5D2F-874B3702CD00}"/>
                </a:ext>
              </a:extLst>
            </p:cNvPr>
            <p:cNvCxnSpPr>
              <a:cxnSpLocks/>
              <a:stCxn id="41" idx="3"/>
              <a:endCxn id="36" idx="3"/>
            </p:cNvCxnSpPr>
            <p:nvPr/>
          </p:nvCxnSpPr>
          <p:spPr>
            <a:xfrm>
              <a:off x="6268720" y="3644532"/>
              <a:ext cx="1213394" cy="0"/>
            </a:xfrm>
            <a:prstGeom prst="straightConnector1">
              <a:avLst/>
            </a:prstGeom>
            <a:ln w="1270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16A5BBB-5715-06A6-15FF-64755F59865C}"/>
                </a:ext>
              </a:extLst>
            </p:cNvPr>
            <p:cNvCxnSpPr>
              <a:cxnSpLocks/>
            </p:cNvCxnSpPr>
            <p:nvPr/>
          </p:nvCxnSpPr>
          <p:spPr>
            <a:xfrm>
              <a:off x="6274526" y="4214946"/>
              <a:ext cx="1180012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C9346E-13C4-6E36-3547-501AFD6AB89A}"/>
              </a:ext>
            </a:extLst>
          </p:cNvPr>
          <p:cNvGrpSpPr/>
          <p:nvPr/>
        </p:nvGrpSpPr>
        <p:grpSpPr>
          <a:xfrm>
            <a:off x="3499395" y="3074117"/>
            <a:ext cx="718457" cy="1140822"/>
            <a:chOff x="3499395" y="3074117"/>
            <a:chExt cx="718457" cy="114082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54D2E8C-062B-AC6D-B8C8-358774EB8FE8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 flipV="1">
              <a:off x="3499395" y="3074117"/>
              <a:ext cx="718457" cy="570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F628E93-24CB-2153-C6CE-236E208A9D45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3499395" y="3644525"/>
              <a:ext cx="718457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D929F3B-7CC3-C4FC-F0FE-A71150C04766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3499395" y="3644525"/>
              <a:ext cx="718457" cy="5704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9FCAB7B-98A5-39DE-5E06-E25D2FB37844}"/>
              </a:ext>
            </a:extLst>
          </p:cNvPr>
          <p:cNvGrpSpPr/>
          <p:nvPr/>
        </p:nvGrpSpPr>
        <p:grpSpPr>
          <a:xfrm>
            <a:off x="8341701" y="3289643"/>
            <a:ext cx="1207587" cy="369332"/>
            <a:chOff x="8341701" y="3289643"/>
            <a:chExt cx="1207587" cy="369332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D8F27BB-89D2-34BE-5F57-DEAF46CAA3BE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>
              <a:off x="8511176" y="3644525"/>
              <a:ext cx="9753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FE454E0-6BFB-4DB5-EEAE-59A22541CB30}"/>
                </a:ext>
              </a:extLst>
            </p:cNvPr>
            <p:cNvSpPr txBox="1"/>
            <p:nvPr/>
          </p:nvSpPr>
          <p:spPr>
            <a:xfrm>
              <a:off x="8341701" y="3289643"/>
              <a:ext cx="12075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match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FF355D9-54E0-9805-4EC0-4A0B314DE076}"/>
              </a:ext>
            </a:extLst>
          </p:cNvPr>
          <p:cNvCxnSpPr>
            <a:cxnSpLocks/>
          </p:cNvCxnSpPr>
          <p:nvPr/>
        </p:nvCxnSpPr>
        <p:spPr>
          <a:xfrm>
            <a:off x="2663372" y="3644524"/>
            <a:ext cx="8360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B72DF8A-6009-B259-BE8A-F1600DAAA85F}"/>
              </a:ext>
            </a:extLst>
          </p:cNvPr>
          <p:cNvSpPr txBox="1"/>
          <p:nvPr/>
        </p:nvSpPr>
        <p:spPr>
          <a:xfrm>
            <a:off x="2563951" y="3262521"/>
            <a:ext cx="991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pattern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92D217F-D192-A739-AC12-D01EC1848A97}"/>
              </a:ext>
            </a:extLst>
          </p:cNvPr>
          <p:cNvGrpSpPr/>
          <p:nvPr/>
        </p:nvGrpSpPr>
        <p:grpSpPr>
          <a:xfrm>
            <a:off x="6220822" y="2973965"/>
            <a:ext cx="213360" cy="1583874"/>
            <a:chOff x="5743303" y="2973972"/>
            <a:chExt cx="213360" cy="1583874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0B88A6FD-21A5-FE4A-9B0A-BE262750DC5F}"/>
                </a:ext>
              </a:extLst>
            </p:cNvPr>
            <p:cNvSpPr/>
            <p:nvPr/>
          </p:nvSpPr>
          <p:spPr>
            <a:xfrm>
              <a:off x="5743303" y="2973972"/>
              <a:ext cx="213360" cy="2329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D8EF3B2-9B4C-AEC8-DA95-75E676834B25}"/>
                </a:ext>
              </a:extLst>
            </p:cNvPr>
            <p:cNvSpPr/>
            <p:nvPr/>
          </p:nvSpPr>
          <p:spPr>
            <a:xfrm>
              <a:off x="5743303" y="4324889"/>
              <a:ext cx="213360" cy="2329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4EA7D6B8-32AD-9EC2-61A0-6C9881D98E49}"/>
              </a:ext>
            </a:extLst>
          </p:cNvPr>
          <p:cNvSpPr txBox="1"/>
          <p:nvPr/>
        </p:nvSpPr>
        <p:spPr>
          <a:xfrm>
            <a:off x="2402116" y="3275189"/>
            <a:ext cx="1226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64bit-data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D137BE9-AFE9-F3B4-3338-0FB27983E53A}"/>
              </a:ext>
            </a:extLst>
          </p:cNvPr>
          <p:cNvSpPr txBox="1"/>
          <p:nvPr/>
        </p:nvSpPr>
        <p:spPr>
          <a:xfrm>
            <a:off x="4989671" y="3013080"/>
            <a:ext cx="2212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Pattern matcher</a:t>
            </a:r>
          </a:p>
          <a:p>
            <a:pPr algn="ctr"/>
            <a:r>
              <a:rPr lang="en-US" sz="2400">
                <a:solidFill>
                  <a:schemeClr val="bg1"/>
                </a:solidFill>
              </a:rPr>
              <a:t>(Bloom Filter)</a:t>
            </a:r>
          </a:p>
        </p:txBody>
      </p:sp>
    </p:spTree>
    <p:extLst>
      <p:ext uri="{BB962C8B-B14F-4D97-AF65-F5344CB8AC3E}">
        <p14:creationId xmlns:p14="http://schemas.microsoft.com/office/powerpoint/2010/main" val="9276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36" grpId="0" animBg="1"/>
      <p:bldP spid="41" grpId="0" animBg="1"/>
      <p:bldP spid="77" grpId="0"/>
      <p:bldP spid="77" grpId="1"/>
      <p:bldP spid="82" grpId="0"/>
      <p:bldP spid="9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40228C1-1FE4-2ACD-430D-34A2FA3B9765}"/>
              </a:ext>
            </a:extLst>
          </p:cNvPr>
          <p:cNvSpPr txBox="1"/>
          <p:nvPr/>
        </p:nvSpPr>
        <p:spPr>
          <a:xfrm>
            <a:off x="4470233" y="2622206"/>
            <a:ext cx="326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002000080004003c</a:t>
            </a:r>
            <a:r>
              <a:rPr lang="en-US" altLang="zh-CN">
                <a:solidFill>
                  <a:schemeClr val="bg1"/>
                </a:solidFill>
                <a:cs typeface="Times New Roman" panose="02020603050405020304" pitchFamily="18" charset="0"/>
              </a:rPr>
              <a:t>	FF</a:t>
            </a:r>
            <a:endParaRPr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B233A0-5DBD-DFD2-8B26-4FF76B4E9825}"/>
              </a:ext>
            </a:extLst>
          </p:cNvPr>
          <p:cNvSpPr txBox="1"/>
          <p:nvPr/>
        </p:nvSpPr>
        <p:spPr>
          <a:xfrm>
            <a:off x="4470233" y="2940058"/>
            <a:ext cx="326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004e463243023464	00</a:t>
            </a:r>
            <a:endParaRPr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851BD-9728-CA59-8598-7A10A8B6B290}"/>
              </a:ext>
            </a:extLst>
          </p:cNvPr>
          <p:cNvSpPr txBox="1"/>
          <p:nvPr/>
        </p:nvSpPr>
        <p:spPr>
          <a:xfrm>
            <a:off x="4470233" y="3257910"/>
            <a:ext cx="326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a99026d008004500	00</a:t>
            </a:r>
            <a:endParaRPr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8A319-33FB-CFB2-A125-463D88EFAF83}"/>
              </a:ext>
            </a:extLst>
          </p:cNvPr>
          <p:cNvSpPr txBox="1"/>
          <p:nvPr/>
        </p:nvSpPr>
        <p:spPr>
          <a:xfrm>
            <a:off x="4470233" y="3610164"/>
            <a:ext cx="326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0022976040004011	00</a:t>
            </a:r>
            <a:endParaRPr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6DD74-F613-5BED-079B-1546DA51DB0F}"/>
              </a:ext>
            </a:extLst>
          </p:cNvPr>
          <p:cNvSpPr txBox="1"/>
          <p:nvPr/>
        </p:nvSpPr>
        <p:spPr>
          <a:xfrm>
            <a:off x="4470233" y="3899966"/>
            <a:ext cx="225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8e630a0101030a01</a:t>
            </a:r>
            <a:endParaRPr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D3810-5C21-5E2A-6DF3-17C42B4151BD}"/>
              </a:ext>
            </a:extLst>
          </p:cNvPr>
          <p:cNvSpPr txBox="1"/>
          <p:nvPr/>
        </p:nvSpPr>
        <p:spPr>
          <a:xfrm>
            <a:off x="4470233" y="4217818"/>
            <a:ext cx="326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0003df1d7d00000e		00</a:t>
            </a:r>
            <a:endParaRPr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01E0B-170E-07E9-DEEF-3E58F7C10AF2}"/>
              </a:ext>
            </a:extLst>
          </p:cNvPr>
          <p:cNvSpPr txBox="1"/>
          <p:nvPr/>
        </p:nvSpPr>
        <p:spPr>
          <a:xfrm>
            <a:off x="4470233" y="4535670"/>
            <a:ext cx="326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4a9b66726f6d6e31		00</a:t>
            </a:r>
            <a:endParaRPr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38C6DA-C500-C67F-8D13-763E2C284C92}"/>
              </a:ext>
            </a:extLst>
          </p:cNvPr>
          <p:cNvSpPr txBox="1"/>
          <p:nvPr/>
        </p:nvSpPr>
        <p:spPr>
          <a:xfrm>
            <a:off x="4464327" y="4853522"/>
            <a:ext cx="326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0000000013a28700	10</a:t>
            </a:r>
            <a:endParaRPr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71BFBB-3ED6-F980-AF12-CD47A80AB3AB}"/>
              </a:ext>
            </a:extLst>
          </p:cNvPr>
          <p:cNvSpPr txBox="1"/>
          <p:nvPr/>
        </p:nvSpPr>
        <p:spPr>
          <a:xfrm>
            <a:off x="4473230" y="1876152"/>
            <a:ext cx="93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DATA</a:t>
            </a:r>
            <a:endParaRPr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625EAE-E827-3C82-489C-7177D1D44A5D}"/>
              </a:ext>
            </a:extLst>
          </p:cNvPr>
          <p:cNvSpPr txBox="1"/>
          <p:nvPr/>
        </p:nvSpPr>
        <p:spPr>
          <a:xfrm>
            <a:off x="6721806" y="1876152"/>
            <a:ext cx="93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CTRL</a:t>
            </a:r>
            <a:endParaRPr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30CF4A-E560-D074-66FA-BE771B6A650E}"/>
              </a:ext>
            </a:extLst>
          </p:cNvPr>
          <p:cNvSpPr/>
          <p:nvPr/>
        </p:nvSpPr>
        <p:spPr>
          <a:xfrm>
            <a:off x="4556385" y="2664746"/>
            <a:ext cx="1874274" cy="27206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4A727F-B56D-9F25-F1F1-D0F890E4A4C8}"/>
              </a:ext>
            </a:extLst>
          </p:cNvPr>
          <p:cNvSpPr txBox="1"/>
          <p:nvPr/>
        </p:nvSpPr>
        <p:spPr>
          <a:xfrm>
            <a:off x="6753737" y="3920392"/>
            <a:ext cx="56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00</a:t>
            </a:r>
            <a:endParaRPr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8B8886-F50A-52C3-B784-1E91C1B2F044}"/>
              </a:ext>
            </a:extLst>
          </p:cNvPr>
          <p:cNvSpPr txBox="1"/>
          <p:nvPr/>
        </p:nvSpPr>
        <p:spPr>
          <a:xfrm>
            <a:off x="4464327" y="3906455"/>
            <a:ext cx="225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0000000000000000</a:t>
            </a:r>
            <a:endParaRPr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672C27-B8E6-4E13-5035-5230B0C5F340}"/>
              </a:ext>
            </a:extLst>
          </p:cNvPr>
          <p:cNvGrpSpPr/>
          <p:nvPr/>
        </p:nvGrpSpPr>
        <p:grpSpPr>
          <a:xfrm>
            <a:off x="2775329" y="3726605"/>
            <a:ext cx="1694904" cy="553998"/>
            <a:chOff x="1979024" y="2482991"/>
            <a:chExt cx="1694904" cy="55399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2265AB-45AF-D7A3-7B8D-601064C7D5FA}"/>
                </a:ext>
              </a:extLst>
            </p:cNvPr>
            <p:cNvSpPr txBox="1"/>
            <p:nvPr/>
          </p:nvSpPr>
          <p:spPr>
            <a:xfrm>
              <a:off x="1979024" y="2667657"/>
              <a:ext cx="881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pattern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CE91B85-03AE-4C4F-6953-9CD8BF99FB94}"/>
                </a:ext>
              </a:extLst>
            </p:cNvPr>
            <p:cNvCxnSpPr>
              <a:cxnSpLocks/>
            </p:cNvCxnSpPr>
            <p:nvPr/>
          </p:nvCxnSpPr>
          <p:spPr>
            <a:xfrm>
              <a:off x="2860766" y="2856411"/>
              <a:ext cx="722811" cy="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222F98-67AC-56E3-75B6-D0999AEC49C3}"/>
                </a:ext>
              </a:extLst>
            </p:cNvPr>
            <p:cNvSpPr txBox="1"/>
            <p:nvPr/>
          </p:nvSpPr>
          <p:spPr>
            <a:xfrm>
              <a:off x="2792186" y="2482991"/>
              <a:ext cx="881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match?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855D14-DD42-FFB2-2CB6-67156B0CC6C8}"/>
              </a:ext>
            </a:extLst>
          </p:cNvPr>
          <p:cNvSpPr txBox="1"/>
          <p:nvPr/>
        </p:nvSpPr>
        <p:spPr>
          <a:xfrm>
            <a:off x="4910771" y="3014517"/>
            <a:ext cx="2370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Drop by rewriting</a:t>
            </a:r>
          </a:p>
          <a:p>
            <a:pPr algn="ctr"/>
            <a:r>
              <a:rPr lang="en-US" sz="2400">
                <a:solidFill>
                  <a:schemeClr val="bg1"/>
                </a:solidFill>
              </a:rPr>
              <a:t>(CPU)</a:t>
            </a:r>
          </a:p>
        </p:txBody>
      </p:sp>
    </p:spTree>
    <p:extLst>
      <p:ext uri="{BB962C8B-B14F-4D97-AF65-F5344CB8AC3E}">
        <p14:creationId xmlns:p14="http://schemas.microsoft.com/office/powerpoint/2010/main" val="1554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-0.00065 0.1891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2" grpId="1"/>
      <p:bldP spid="13" grpId="0"/>
      <p:bldP spid="14" grpId="0"/>
      <p:bldP spid="16" grpId="0"/>
      <p:bldP spid="18" grpId="0"/>
      <p:bldP spid="19" grpId="0"/>
      <p:bldP spid="20" grpId="0" animBg="1"/>
      <p:bldP spid="20" grpId="2" animBg="1"/>
      <p:bldP spid="21" grpId="0"/>
      <p:bldP spid="22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F7A065-9E26-CA0A-A788-4E407A7BC8DC}"/>
              </a:ext>
            </a:extLst>
          </p:cNvPr>
          <p:cNvSpPr txBox="1"/>
          <p:nvPr/>
        </p:nvSpPr>
        <p:spPr>
          <a:xfrm>
            <a:off x="5432196" y="2998269"/>
            <a:ext cx="13276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Demo on</a:t>
            </a:r>
          </a:p>
          <a:p>
            <a:pPr algn="ctr"/>
            <a:r>
              <a:rPr lang="en-US" sz="2400">
                <a:solidFill>
                  <a:schemeClr val="bg1"/>
                </a:solidFill>
              </a:rPr>
              <a:t>NetFPGA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BDF37-DA4D-D086-B85E-E6A1FB6D858E}"/>
              </a:ext>
            </a:extLst>
          </p:cNvPr>
          <p:cNvSpPr txBox="1"/>
          <p:nvPr/>
        </p:nvSpPr>
        <p:spPr>
          <a:xfrm>
            <a:off x="9756543" y="4971100"/>
            <a:ext cx="609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.exe</a:t>
            </a:r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117CA6-893A-44F9-506A-41FC819D0502}"/>
              </a:ext>
            </a:extLst>
          </p:cNvPr>
          <p:cNvGrpSpPr/>
          <p:nvPr/>
        </p:nvGrpSpPr>
        <p:grpSpPr>
          <a:xfrm>
            <a:off x="1448469" y="1376013"/>
            <a:ext cx="3502354" cy="3868625"/>
            <a:chOff x="1448469" y="1376013"/>
            <a:chExt cx="3502354" cy="3868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D8F2B4-8C55-2017-AB13-ED5C75B3CFCA}"/>
                </a:ext>
              </a:extLst>
            </p:cNvPr>
            <p:cNvSpPr txBox="1"/>
            <p:nvPr/>
          </p:nvSpPr>
          <p:spPr>
            <a:xfrm>
              <a:off x="1448469" y="2228786"/>
              <a:ext cx="350235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Hey! Do you wanna join us and win the award of 1000 bitcoins? </a:t>
              </a:r>
            </a:p>
            <a:p>
              <a:r>
                <a:rPr lang="en-US">
                  <a:solidFill>
                    <a:schemeClr val="bg1"/>
                  </a:solidFill>
                </a:rPr>
                <a:t>……</a:t>
              </a:r>
            </a:p>
            <a:p>
              <a:endParaRPr lang="en-US">
                <a:solidFill>
                  <a:schemeClr val="bg1"/>
                </a:solidFill>
              </a:endParaRPr>
            </a:p>
            <a:p>
              <a:r>
                <a:rPr lang="en-US">
                  <a:solidFill>
                    <a:schemeClr val="bg1"/>
                  </a:solidFill>
                </a:rPr>
                <a:t>Jane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7C49CCB-BBC3-0CF3-5EEA-48256599F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2636" y="4259580"/>
              <a:ext cx="985058" cy="98505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F376A9-F6E8-F89D-17F8-F62890F96FEF}"/>
                </a:ext>
              </a:extLst>
            </p:cNvPr>
            <p:cNvSpPr txBox="1"/>
            <p:nvPr/>
          </p:nvSpPr>
          <p:spPr>
            <a:xfrm>
              <a:off x="2128007" y="1376013"/>
              <a:ext cx="166892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>
                  <a:solidFill>
                    <a:srgbClr val="0070C0"/>
                  </a:solidFill>
                </a:rPr>
                <a:t>Spam Email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02146B6-7EDD-3103-FC7A-FAA099207211}"/>
              </a:ext>
            </a:extLst>
          </p:cNvPr>
          <p:cNvGrpSpPr/>
          <p:nvPr/>
        </p:nvGrpSpPr>
        <p:grpSpPr>
          <a:xfrm>
            <a:off x="6759804" y="1376012"/>
            <a:ext cx="4051415" cy="3964420"/>
            <a:chOff x="6759804" y="1376012"/>
            <a:chExt cx="4051415" cy="39644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26E70E-62BD-E053-115E-5D55C630F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5243" y="4088682"/>
              <a:ext cx="952500" cy="95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D8AAE0-5137-2196-8F60-DC979618A757}"/>
                </a:ext>
              </a:extLst>
            </p:cNvPr>
            <p:cNvSpPr txBox="1"/>
            <p:nvPr/>
          </p:nvSpPr>
          <p:spPr>
            <a:xfrm>
              <a:off x="7966443" y="4971100"/>
              <a:ext cx="2094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Letter of Intent.pdf</a:t>
              </a:r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965FEC-EF81-660D-C4A8-2A547215EE79}"/>
                </a:ext>
              </a:extLst>
            </p:cNvPr>
            <p:cNvSpPr txBox="1"/>
            <p:nvPr/>
          </p:nvSpPr>
          <p:spPr>
            <a:xfrm>
              <a:off x="6759804" y="2169558"/>
              <a:ext cx="4051415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I am writing to explore the possibility of a potential business partnership between our companies</a:t>
              </a:r>
            </a:p>
            <a:p>
              <a:r>
                <a:rPr lang="en-US">
                  <a:solidFill>
                    <a:schemeClr val="bg1"/>
                  </a:solidFill>
                </a:rPr>
                <a:t>.……</a:t>
              </a:r>
            </a:p>
            <a:p>
              <a:endParaRPr lang="en-US">
                <a:solidFill>
                  <a:schemeClr val="bg1"/>
                </a:solidFill>
              </a:endParaRPr>
            </a:p>
            <a:p>
              <a:r>
                <a:rPr lang="en-US">
                  <a:solidFill>
                    <a:schemeClr val="bg1"/>
                  </a:solidFill>
                </a:rPr>
                <a:t>John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C61759-2F97-A678-D154-0153EC394C42}"/>
                </a:ext>
              </a:extLst>
            </p:cNvPr>
            <p:cNvSpPr txBox="1"/>
            <p:nvPr/>
          </p:nvSpPr>
          <p:spPr>
            <a:xfrm>
              <a:off x="7893786" y="1376012"/>
              <a:ext cx="193541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>
                  <a:solidFill>
                    <a:srgbClr val="4472C4"/>
                  </a:solidFill>
                </a:rPr>
                <a:t>Malicious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859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3-05-04 23-24-41">
            <a:hlinkClick r:id="" action="ppaction://media"/>
            <a:extLst>
              <a:ext uri="{FF2B5EF4-FFF2-40B4-BE49-F238E27FC236}">
                <a16:creationId xmlns:a16="http://schemas.microsoft.com/office/drawing/2014/main" id="{003C866B-FB3B-C294-DAD7-DB88D45A2D6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8266"/>
                </p14:media>
              </p:ext>
            </p:extLst>
          </p:nvPr>
        </p:nvPicPr>
        <p:blipFill rotWithShape="1">
          <a:blip r:embed="rId5"/>
          <a:srcRect l="24954" t="23333" r="19989" b="21152"/>
          <a:stretch>
            <a:fillRect/>
          </a:stretch>
        </p:blipFill>
        <p:spPr>
          <a:xfrm>
            <a:off x="1816396" y="1001683"/>
            <a:ext cx="8559207" cy="485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6849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-04-17 23-43-02">
            <a:hlinkClick r:id="" action="ppaction://media"/>
            <a:extLst>
              <a:ext uri="{FF2B5EF4-FFF2-40B4-BE49-F238E27FC236}">
                <a16:creationId xmlns:a16="http://schemas.microsoft.com/office/drawing/2014/main" id="{5759FA5C-3BD3-A69F-7272-318F216A03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43" end="2486"/>
                </p14:media>
              </p:ext>
            </p:extLst>
          </p:nvPr>
        </p:nvPicPr>
        <p:blipFill rotWithShape="1">
          <a:blip r:embed="rId4"/>
          <a:srcRect t="45245" r="41700" b="630"/>
          <a:stretch/>
        </p:blipFill>
        <p:spPr>
          <a:xfrm>
            <a:off x="1672862" y="1306761"/>
            <a:ext cx="8995904" cy="469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0701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D17C49-D292-C0BB-15E3-B1EAC2AC14BD}"/>
              </a:ext>
            </a:extLst>
          </p:cNvPr>
          <p:cNvSpPr/>
          <p:nvPr/>
        </p:nvSpPr>
        <p:spPr>
          <a:xfrm>
            <a:off x="4417681" y="1492196"/>
            <a:ext cx="1348740" cy="14630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FIFO 1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4C5278-24E8-6767-5ACA-53DF9A665131}"/>
              </a:ext>
            </a:extLst>
          </p:cNvPr>
          <p:cNvSpPr/>
          <p:nvPr/>
        </p:nvSpPr>
        <p:spPr>
          <a:xfrm>
            <a:off x="7816279" y="1492196"/>
            <a:ext cx="1348740" cy="14630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FIFO 2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9AC638-FDB3-08E6-885B-E7D28BFAE8D5}"/>
              </a:ext>
            </a:extLst>
          </p:cNvPr>
          <p:cNvSpPr/>
          <p:nvPr/>
        </p:nvSpPr>
        <p:spPr>
          <a:xfrm>
            <a:off x="7687641" y="4898336"/>
            <a:ext cx="1606016" cy="99112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Core 2</a:t>
            </a:r>
          </a:p>
          <a:p>
            <a:pPr algn="ctr"/>
            <a:r>
              <a:rPr lang="en-US" altLang="zh-CN" sz="1800"/>
              <a:t>Rule set 2</a:t>
            </a:r>
            <a:endParaRPr lang="zh-CN" altLang="en-US" sz="180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A55D2C4-F687-04A1-A86A-5FA9834D1E8C}"/>
              </a:ext>
            </a:extLst>
          </p:cNvPr>
          <p:cNvSpPr/>
          <p:nvPr/>
        </p:nvSpPr>
        <p:spPr>
          <a:xfrm>
            <a:off x="4683777" y="2983831"/>
            <a:ext cx="274320" cy="189048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CD63296-2954-6AC7-F9D9-BB9D16333BBC}"/>
              </a:ext>
            </a:extLst>
          </p:cNvPr>
          <p:cNvSpPr/>
          <p:nvPr/>
        </p:nvSpPr>
        <p:spPr>
          <a:xfrm rot="10800000">
            <a:off x="5312427" y="2983831"/>
            <a:ext cx="274320" cy="189048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0500872-3969-7C32-3AF4-111EA1AC8A11}"/>
              </a:ext>
            </a:extLst>
          </p:cNvPr>
          <p:cNvSpPr/>
          <p:nvPr/>
        </p:nvSpPr>
        <p:spPr>
          <a:xfrm>
            <a:off x="1050911" y="2509466"/>
            <a:ext cx="3366770" cy="32004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924DE65-5D19-42CD-6CD0-C0ABCF78D18F}"/>
              </a:ext>
            </a:extLst>
          </p:cNvPr>
          <p:cNvSpPr/>
          <p:nvPr/>
        </p:nvSpPr>
        <p:spPr>
          <a:xfrm>
            <a:off x="5777851" y="2509466"/>
            <a:ext cx="2038428" cy="32004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C5041D-09D1-5713-FAEE-ED228A4F9DC3}"/>
              </a:ext>
            </a:extLst>
          </p:cNvPr>
          <p:cNvSpPr/>
          <p:nvPr/>
        </p:nvSpPr>
        <p:spPr>
          <a:xfrm>
            <a:off x="9165019" y="2498036"/>
            <a:ext cx="2127379" cy="33147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ABFBF56-C216-24D2-4B4D-CA67AF30EFA8}"/>
              </a:ext>
            </a:extLst>
          </p:cNvPr>
          <p:cNvSpPr/>
          <p:nvPr/>
        </p:nvSpPr>
        <p:spPr>
          <a:xfrm>
            <a:off x="8047885" y="2981544"/>
            <a:ext cx="274320" cy="189048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725F92CF-C256-FFE2-ED5A-469FA0FAD78C}"/>
              </a:ext>
            </a:extLst>
          </p:cNvPr>
          <p:cNvSpPr/>
          <p:nvPr/>
        </p:nvSpPr>
        <p:spPr>
          <a:xfrm rot="10800000">
            <a:off x="8676535" y="2981544"/>
            <a:ext cx="274320" cy="189048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0BED40-5593-9560-8595-A546EB9420C2}"/>
              </a:ext>
            </a:extLst>
          </p:cNvPr>
          <p:cNvSpPr/>
          <p:nvPr/>
        </p:nvSpPr>
        <p:spPr>
          <a:xfrm>
            <a:off x="4289043" y="4898336"/>
            <a:ext cx="1606016" cy="99112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Core 1</a:t>
            </a:r>
          </a:p>
          <a:p>
            <a:pPr algn="ctr"/>
            <a:r>
              <a:rPr lang="en-US" altLang="zh-CN" sz="1800"/>
              <a:t>Rule set 1</a:t>
            </a:r>
            <a:endParaRPr lang="zh-CN" altLang="en-US" sz="18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5E26D07-6796-1FA8-8277-4681B43FA67B}"/>
              </a:ext>
            </a:extLst>
          </p:cNvPr>
          <p:cNvSpPr/>
          <p:nvPr/>
        </p:nvSpPr>
        <p:spPr>
          <a:xfrm>
            <a:off x="1956543" y="1948455"/>
            <a:ext cx="1317729" cy="1033089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Acc 1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Encryption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4BB6866-5446-F3C3-B3C0-BE9F14CA65BD}"/>
              </a:ext>
            </a:extLst>
          </p:cNvPr>
          <p:cNvSpPr/>
          <p:nvPr/>
        </p:nvSpPr>
        <p:spPr>
          <a:xfrm>
            <a:off x="6356514" y="1948455"/>
            <a:ext cx="850436" cy="1033089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Acc 2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IDS</a:t>
            </a:r>
          </a:p>
        </p:txBody>
      </p:sp>
      <p:pic>
        <p:nvPicPr>
          <p:cNvPr id="33" name="Graphic 32" descr="Email with solid fill">
            <a:extLst>
              <a:ext uri="{FF2B5EF4-FFF2-40B4-BE49-F238E27FC236}">
                <a16:creationId xmlns:a16="http://schemas.microsoft.com/office/drawing/2014/main" id="{DA82C7EB-3616-D774-8AD6-94467EE1C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592" y="1251428"/>
            <a:ext cx="604319" cy="604319"/>
          </a:xfrm>
          <a:prstGeom prst="rect">
            <a:avLst/>
          </a:prstGeom>
        </p:spPr>
      </p:pic>
      <p:pic>
        <p:nvPicPr>
          <p:cNvPr id="34" name="Graphic 33" descr="Envelope with solid fill">
            <a:extLst>
              <a:ext uri="{FF2B5EF4-FFF2-40B4-BE49-F238E27FC236}">
                <a16:creationId xmlns:a16="http://schemas.microsoft.com/office/drawing/2014/main" id="{ED6EA6EC-E3D5-6AF6-1834-280C6322D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5020" y="1359970"/>
            <a:ext cx="601223" cy="60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4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0.15234 0.0009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1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0.178 0.0048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 0.00486 L 0.17891 0.5145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2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91 0.51458 L 0.23802 0.5164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5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02 0.51643 L 0.23867 0.1474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67 0.14745 L 0.45821 0.1479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5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821 0.14792 L 0.45651 0.5166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5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651 0.51667 L 0.50886 0.5148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886 0.51481 L 0.50547 0.1460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1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5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547 0.14606 L 0.74219 0.1504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SC Powerpoint Template -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2558A683C7764BA5D24BA166D4FC7A" ma:contentTypeVersion="0" ma:contentTypeDescription="Create a new document." ma:contentTypeScope="" ma:versionID="15c94112c2d691e973b0abe704d457a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ba373287a3e9058be8fde3882ddc9a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062A19-FD93-4FA6-A204-F664A31BC8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AF1C05F-5043-498A-8E44-F47D1BDDDD86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A777BFB-CEAF-4DDF-A61F-CDB81AEFDC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2482</TotalTime>
  <Words>167</Words>
  <Application>Microsoft Office PowerPoint</Application>
  <PresentationFormat>Widescreen</PresentationFormat>
  <Paragraphs>76</Paragraphs>
  <Slides>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Intel V</vt:lpstr>
      <vt:lpstr>等线</vt:lpstr>
      <vt:lpstr>Arial</vt:lpstr>
      <vt:lpstr>Arial Black</vt:lpstr>
      <vt:lpstr>Calibri</vt:lpstr>
      <vt:lpstr>Helvetica</vt:lpstr>
      <vt:lpstr>USC Powerpoint Template - 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 Molleda</dc:creator>
  <cp:lastModifiedBy>Yuanzhe Gu</cp:lastModifiedBy>
  <cp:revision>58</cp:revision>
  <dcterms:created xsi:type="dcterms:W3CDTF">2018-10-30T17:25:48Z</dcterms:created>
  <dcterms:modified xsi:type="dcterms:W3CDTF">2023-05-10T07:34:02Z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0x010100042558A683C7764BA5D24BA166D4FC7A</vt:lpwstr>
  </property>
</Properties>
</file>